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</p:sldIdLst>
  <p:sldSz cx="6858000" cy="9906000" type="A4"/>
  <p:notesSz cx="6797675" cy="9926638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밝은 스타일 1 - 강조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25" d="100"/>
          <a:sy n="125" d="100"/>
        </p:scale>
        <p:origin x="-2352" y="240"/>
      </p:cViewPr>
      <p:guideLst>
        <p:guide orient="horz" pos="3120"/>
        <p:guide pos="21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타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1366366468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929806213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3" name="표 12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890362799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4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5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7" name="텍스트 개체 틀 39"/>
          <p:cNvSpPr>
            <a:spLocks noGrp="1"/>
          </p:cNvSpPr>
          <p:nvPr>
            <p:ph type="body" sz="quarter" idx="23"/>
          </p:nvPr>
        </p:nvSpPr>
        <p:spPr>
          <a:xfrm>
            <a:off x="4221088" y="1496616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6983160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KEVI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2" name="표 11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62287260"/>
              </p:ext>
            </p:extLst>
          </p:nvPr>
        </p:nvGraphicFramePr>
        <p:xfrm>
          <a:off x="3429000" y="1496616"/>
          <a:ext cx="3095984" cy="972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792088"/>
                <a:gridCol w="2303896"/>
              </a:tblGrid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제조사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r>
                        <a:rPr lang="en-US" altLang="ko-KR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KEVIC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모델명</a:t>
                      </a:r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en-US" altLang="ko-KR" sz="1200" b="1" dirty="0" smtClean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</a:tr>
              <a:tr h="324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품   명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eaLnBrk="1" hangingPunct="1"/>
                      <a:endParaRPr kumimoji="0" lang="en-US" altLang="ko-KR" sz="1200" b="1" dirty="0" smtClean="0">
                        <a:solidFill>
                          <a:schemeClr val="tx1"/>
                        </a:solidFill>
                        <a:latin typeface="+mj-lt"/>
                        <a:ea typeface="맑은 고딕" pitchFamily="50" charset="-127"/>
                      </a:endParaRPr>
                    </a:p>
                  </a:txBody>
                  <a:tcPr marT="49530" marB="49530" anchor="b">
                    <a:lnT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1" name="직사각형 10"/>
          <p:cNvSpPr/>
          <p:nvPr userDrawn="1"/>
        </p:nvSpPr>
        <p:spPr>
          <a:xfrm>
            <a:off x="260648" y="253288"/>
            <a:ext cx="2052165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altLang="ko-KR" sz="2200" dirty="0" smtClean="0">
                <a:solidFill>
                  <a:schemeClr val="accent1">
                    <a:lumMod val="75000"/>
                  </a:schemeClr>
                </a:solidFill>
                <a:latin typeface="HY헤드라인M" panose="02030600000101010101" pitchFamily="18" charset="-127"/>
                <a:ea typeface="HY헤드라인M" panose="02030600000101010101" pitchFamily="18" charset="-127"/>
              </a:rPr>
              <a:t>SPECIFICATION</a:t>
            </a:r>
            <a:endParaRPr lang="ko-KR" altLang="en-US" sz="2200" dirty="0">
              <a:solidFill>
                <a:schemeClr val="accent1">
                  <a:lumMod val="75000"/>
                </a:schemeClr>
              </a:solidFill>
              <a:latin typeface="HY헤드라인M" panose="02030600000101010101" pitchFamily="18" charset="-127"/>
              <a:ea typeface="HY헤드라인M" panose="02030600000101010101" pitchFamily="18" charset="-127"/>
            </a:endParaRPr>
          </a:p>
        </p:txBody>
      </p:sp>
      <p:cxnSp>
        <p:nvCxnSpPr>
          <p:cNvPr id="16" name="직선 연결선 15"/>
          <p:cNvCxnSpPr/>
          <p:nvPr userDrawn="1"/>
        </p:nvCxnSpPr>
        <p:spPr>
          <a:xfrm flipV="1">
            <a:off x="332656" y="9716413"/>
            <a:ext cx="4957442" cy="1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직선 연결선 32"/>
          <p:cNvCxnSpPr/>
          <p:nvPr userDrawn="1"/>
        </p:nvCxnSpPr>
        <p:spPr>
          <a:xfrm flipV="1">
            <a:off x="2312813" y="366260"/>
            <a:ext cx="4212531" cy="2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60" name="표 5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031908674"/>
              </p:ext>
            </p:extLst>
          </p:nvPr>
        </p:nvGraphicFramePr>
        <p:xfrm>
          <a:off x="332656" y="3368824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제품특징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63" name="텍스트 개체 틀 39"/>
          <p:cNvSpPr>
            <a:spLocks noGrp="1"/>
          </p:cNvSpPr>
          <p:nvPr>
            <p:ph type="body" sz="quarter" idx="18"/>
          </p:nvPr>
        </p:nvSpPr>
        <p:spPr>
          <a:xfrm>
            <a:off x="480778" y="3800872"/>
            <a:ext cx="5900550" cy="1512168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4" name="텍스트 개체 틀 39"/>
          <p:cNvSpPr>
            <a:spLocks noGrp="1"/>
          </p:cNvSpPr>
          <p:nvPr>
            <p:ph type="body" sz="quarter" idx="19"/>
          </p:nvPr>
        </p:nvSpPr>
        <p:spPr>
          <a:xfrm>
            <a:off x="480778" y="5889103"/>
            <a:ext cx="5900550" cy="3608391"/>
          </a:xfrm>
          <a:prstGeom prst="rect">
            <a:avLst/>
          </a:prstGeom>
        </p:spPr>
        <p:txBody>
          <a:bodyPr anchor="t"/>
          <a:lstStyle>
            <a:lvl1pPr marL="171450" indent="-171450" algn="l">
              <a:buSzPct val="100000"/>
              <a:buFont typeface="Wingdings" panose="05000000000000000000" pitchFamily="2" charset="2"/>
              <a:buChar char="§"/>
              <a:defRPr sz="1000" b="0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en-US" altLang="ko-KR" dirty="0" smtClean="0"/>
          </a:p>
        </p:txBody>
      </p:sp>
      <p:sp>
        <p:nvSpPr>
          <p:cNvPr id="67" name="텍스트 개체 틀 39"/>
          <p:cNvSpPr>
            <a:spLocks noGrp="1"/>
          </p:cNvSpPr>
          <p:nvPr>
            <p:ph type="body" sz="quarter" idx="21"/>
          </p:nvPr>
        </p:nvSpPr>
        <p:spPr>
          <a:xfrm>
            <a:off x="4221088" y="2144687"/>
            <a:ext cx="2299010" cy="321447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sp>
        <p:nvSpPr>
          <p:cNvPr id="19" name="텍스트 개체 틀 39"/>
          <p:cNvSpPr>
            <a:spLocks noGrp="1"/>
          </p:cNvSpPr>
          <p:nvPr>
            <p:ph type="body" sz="quarter" idx="22"/>
          </p:nvPr>
        </p:nvSpPr>
        <p:spPr>
          <a:xfrm>
            <a:off x="4221088" y="1821655"/>
            <a:ext cx="2299010" cy="323031"/>
          </a:xfrm>
          <a:prstGeom prst="rect">
            <a:avLst/>
          </a:prstGeom>
        </p:spPr>
        <p:txBody>
          <a:bodyPr anchor="b"/>
          <a:lstStyle>
            <a:lvl1pPr marL="0" indent="0" algn="ctr">
              <a:buNone/>
              <a:defRPr sz="1200" b="1">
                <a:solidFill>
                  <a:schemeClr val="tx1"/>
                </a:solidFill>
                <a:latin typeface="+mn-lt"/>
              </a:defRPr>
            </a:lvl1pPr>
            <a:lvl2pPr>
              <a:defRPr sz="1300">
                <a:latin typeface="+mj-lt"/>
              </a:defRPr>
            </a:lvl2pPr>
            <a:lvl3pPr>
              <a:defRPr sz="1300">
                <a:latin typeface="+mj-lt"/>
              </a:defRPr>
            </a:lvl3pPr>
            <a:lvl4pPr>
              <a:defRPr sz="1300">
                <a:latin typeface="+mj-lt"/>
              </a:defRPr>
            </a:lvl4pPr>
            <a:lvl5pPr>
              <a:defRPr sz="1300">
                <a:latin typeface="+mj-lt"/>
              </a:defRPr>
            </a:lvl5pPr>
          </a:lstStyle>
          <a:p>
            <a:pPr lvl="0"/>
            <a:endParaRPr lang="ko-KR" altLang="en-US" dirty="0"/>
          </a:p>
        </p:txBody>
      </p:sp>
      <p:graphicFrame>
        <p:nvGraphicFramePr>
          <p:cNvPr id="20" name="표 19"/>
          <p:cNvGraphicFramePr>
            <a:graphicFrameLocks noGrp="1"/>
          </p:cNvGraphicFramePr>
          <p:nvPr userDrawn="1">
            <p:extLst>
              <p:ext uri="{D42A27DB-BD31-4B8C-83A1-F6EECF244321}">
                <p14:modId xmlns:p14="http://schemas.microsoft.com/office/powerpoint/2010/main" val="2548822317"/>
              </p:ext>
            </p:extLst>
          </p:nvPr>
        </p:nvGraphicFramePr>
        <p:xfrm>
          <a:off x="332656" y="5457056"/>
          <a:ext cx="6192688" cy="288000"/>
        </p:xfrm>
        <a:graphic>
          <a:graphicData uri="http://schemas.openxmlformats.org/drawingml/2006/table">
            <a:tbl>
              <a:tblPr firstRow="1" bandRow="1">
                <a:tableStyleId>{3B4B98B0-60AC-42C2-AFA5-B58CD77FA1E5}</a:tableStyleId>
              </a:tblPr>
              <a:tblGrid>
                <a:gridCol w="936104"/>
                <a:gridCol w="5256584"/>
              </a:tblGrid>
              <a:tr h="28800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1200" b="1" dirty="0" smtClean="0">
                          <a:solidFill>
                            <a:schemeClr val="tx1"/>
                          </a:solidFill>
                          <a:latin typeface="+mj-lt"/>
                        </a:rPr>
                        <a:t>제품사양</a:t>
                      </a:r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9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latinLnBrk="1"/>
                      <a:endParaRPr lang="ko-KR" altLang="en-US" sz="1200" b="1" dirty="0">
                        <a:solidFill>
                          <a:schemeClr val="tx1"/>
                        </a:solidFill>
                        <a:latin typeface="+mj-lt"/>
                      </a:endParaRPr>
                    </a:p>
                  </a:txBody>
                  <a:tcPr marT="49530" marB="49530" anchor="b">
                    <a:lnT w="127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65000"/>
                          <a:lumOff val="3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026" name="Picture 2" descr="\\kevic-server\layout backup\2022\2.임단비\22-0495 - (07-19) 서울대학교 시흥캠퍼스본부 강의실 구축 방송설비(서울대학교 시흥캠퍼스본부)_ 사급\22-08-05 (수정1)\케빅로고.png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773" y="9255902"/>
            <a:ext cx="1122886" cy="4831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5426113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9780095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l" defTabSz="914400" rtl="0" eaLnBrk="1" latinLnBrk="1" hangingPunct="1">
        <a:spcBef>
          <a:spcPct val="0"/>
        </a:spcBef>
        <a:buNone/>
        <a:defRPr sz="2000" kern="1200">
          <a:solidFill>
            <a:schemeClr val="accent1">
              <a:lumMod val="75000"/>
            </a:schemeClr>
          </a:solidFill>
          <a:latin typeface="HY헤드라인M" panose="02030600000101010101" pitchFamily="18" charset="-127"/>
          <a:ea typeface="HY헤드라인M" panose="02030600000101010101" pitchFamily="18" charset="-127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텍스트 개체 틀 1"/>
          <p:cNvSpPr>
            <a:spLocks noGrp="1"/>
          </p:cNvSpPr>
          <p:nvPr>
            <p:ph type="body" sz="quarter" idx="18"/>
          </p:nvPr>
        </p:nvSpPr>
        <p:spPr/>
        <p:txBody>
          <a:bodyPr/>
          <a:lstStyle/>
          <a:p>
            <a:pPr fontAlgn="base"/>
            <a:r>
              <a:rPr lang="ko-KR" altLang="en-US" dirty="0" err="1"/>
              <a:t>화재수신반에서</a:t>
            </a:r>
            <a:r>
              <a:rPr lang="ko-KR" altLang="en-US" dirty="0"/>
              <a:t> 화재 신호를 수신 가능</a:t>
            </a:r>
            <a:r>
              <a:rPr lang="en-US" altLang="ko-KR" dirty="0"/>
              <a:t>(R</a:t>
            </a:r>
            <a:r>
              <a:rPr lang="ko-KR" altLang="en-US" dirty="0"/>
              <a:t>형</a:t>
            </a:r>
            <a:r>
              <a:rPr lang="en-US" altLang="ko-KR" dirty="0"/>
              <a:t>,P</a:t>
            </a:r>
            <a:r>
              <a:rPr lang="ko-KR" altLang="en-US" dirty="0"/>
              <a:t>형</a:t>
            </a:r>
            <a:r>
              <a:rPr lang="en-US" altLang="ko-KR" dirty="0"/>
              <a:t>) 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비상 </a:t>
            </a:r>
            <a:r>
              <a:rPr lang="ko-KR" altLang="en-US" dirty="0"/>
              <a:t>방송 구역 </a:t>
            </a:r>
            <a:r>
              <a:rPr lang="en-US" altLang="ko-KR" dirty="0"/>
              <a:t>on/off </a:t>
            </a:r>
            <a:r>
              <a:rPr lang="ko-KR" altLang="en-US" dirty="0" smtClean="0"/>
              <a:t>가능</a:t>
            </a:r>
            <a:endParaRPr lang="en-US" altLang="ko-KR" dirty="0" smtClean="0"/>
          </a:p>
          <a:p>
            <a:pPr fontAlgn="base"/>
            <a:r>
              <a:rPr lang="ko-KR" altLang="en-US" dirty="0" smtClean="0"/>
              <a:t>표시 </a:t>
            </a:r>
            <a:r>
              <a:rPr lang="ko-KR" altLang="en-US" dirty="0"/>
              <a:t>램프가 있어 확인 용이</a:t>
            </a:r>
          </a:p>
        </p:txBody>
      </p:sp>
      <p:sp>
        <p:nvSpPr>
          <p:cNvPr id="3" name="텍스트 개체 틀 2"/>
          <p:cNvSpPr>
            <a:spLocks noGrp="1"/>
          </p:cNvSpPr>
          <p:nvPr>
            <p:ph type="body" sz="quarter" idx="19"/>
          </p:nvPr>
        </p:nvSpPr>
        <p:spPr>
          <a:xfrm>
            <a:off x="404664" y="5961112"/>
            <a:ext cx="5900550" cy="3744416"/>
          </a:xfrm>
        </p:spPr>
        <p:txBody>
          <a:bodyPr/>
          <a:lstStyle/>
          <a:p>
            <a:pPr fontAlgn="base"/>
            <a:endParaRPr lang="ko-KR" altLang="en-US" dirty="0"/>
          </a:p>
          <a:p>
            <a:pPr fontAlgn="base"/>
            <a:r>
              <a:rPr lang="ko-KR" altLang="en-US" dirty="0"/>
              <a:t>감지 회선 수 </a:t>
            </a:r>
            <a:r>
              <a:rPr lang="en-US" altLang="ko-KR" dirty="0"/>
              <a:t>: P</a:t>
            </a:r>
            <a:r>
              <a:rPr lang="ko-KR" altLang="en-US" dirty="0"/>
              <a:t>형 </a:t>
            </a:r>
            <a:r>
              <a:rPr lang="en-US" altLang="ko-KR" dirty="0"/>
              <a:t>16</a:t>
            </a:r>
            <a:r>
              <a:rPr lang="ko-KR" altLang="en-US" dirty="0" smtClean="0"/>
              <a:t>회선 </a:t>
            </a:r>
            <a:r>
              <a:rPr lang="en-US" altLang="ko-KR" dirty="0"/>
              <a:t>/ R</a:t>
            </a:r>
            <a:r>
              <a:rPr lang="ko-KR" altLang="en-US" dirty="0"/>
              <a:t>형 </a:t>
            </a:r>
            <a:r>
              <a:rPr lang="en-US" altLang="ko-KR" dirty="0"/>
              <a:t>50</a:t>
            </a:r>
            <a:r>
              <a:rPr lang="ko-KR" altLang="en-US" dirty="0"/>
              <a:t>회선 </a:t>
            </a:r>
          </a:p>
          <a:p>
            <a:pPr fontAlgn="base"/>
            <a:r>
              <a:rPr lang="ko-KR" altLang="en-US" dirty="0" smtClean="0"/>
              <a:t>통신 방식</a:t>
            </a:r>
            <a:r>
              <a:rPr lang="en-US" altLang="ko-KR" dirty="0" smtClean="0"/>
              <a:t>/</a:t>
            </a:r>
            <a:r>
              <a:rPr lang="ko-KR" altLang="en-US" dirty="0" smtClean="0"/>
              <a:t>속도 </a:t>
            </a:r>
            <a:r>
              <a:rPr lang="en-US" altLang="ko-KR" dirty="0"/>
              <a:t>: RS-232 / 9,600bps</a:t>
            </a:r>
            <a:endParaRPr lang="ko-KR" altLang="en-US" dirty="0"/>
          </a:p>
          <a:p>
            <a:pPr fontAlgn="base"/>
            <a:r>
              <a:rPr lang="ko-KR" altLang="en-US" dirty="0" smtClean="0"/>
              <a:t>사용 전원 </a:t>
            </a:r>
            <a:r>
              <a:rPr lang="en-US" altLang="ko-KR" dirty="0"/>
              <a:t>: DC 24V / 100</a:t>
            </a:r>
            <a:r>
              <a:rPr lang="ko-KR" altLang="en-US" dirty="0"/>
              <a:t>㎃</a:t>
            </a:r>
          </a:p>
          <a:p>
            <a:pPr fontAlgn="base"/>
            <a:r>
              <a:rPr lang="ko-KR" altLang="en-US" dirty="0" smtClean="0"/>
              <a:t>외형 규격</a:t>
            </a:r>
            <a:r>
              <a:rPr lang="en-US" altLang="ko-KR" dirty="0"/>
              <a:t>(W x H x D) : 482 x 44 x </a:t>
            </a:r>
            <a:r>
              <a:rPr lang="en-US" altLang="ko-KR" dirty="0" smtClean="0"/>
              <a:t>350mm</a:t>
            </a:r>
            <a:endParaRPr lang="ko-KR" altLang="en-US" dirty="0"/>
          </a:p>
          <a:p>
            <a:pPr fontAlgn="base"/>
            <a:r>
              <a:rPr lang="ko-KR" altLang="en-US" dirty="0" smtClean="0"/>
              <a:t>무게 </a:t>
            </a:r>
            <a:r>
              <a:rPr lang="en-US" altLang="ko-KR" dirty="0"/>
              <a:t>: </a:t>
            </a:r>
            <a:r>
              <a:rPr lang="en-US" altLang="ko-KR" dirty="0" smtClean="0"/>
              <a:t>3.4</a:t>
            </a:r>
            <a:r>
              <a:rPr lang="ko-KR" altLang="en-US" dirty="0" smtClean="0"/>
              <a:t>㎏</a:t>
            </a:r>
            <a:endParaRPr lang="ko-KR" altLang="en-US" dirty="0"/>
          </a:p>
          <a:p>
            <a:pPr fontAlgn="base"/>
            <a:endParaRPr lang="ko-KR" altLang="en-US" dirty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quarter" idx="21"/>
          </p:nvPr>
        </p:nvSpPr>
        <p:spPr/>
        <p:txBody>
          <a:bodyPr/>
          <a:lstStyle/>
          <a:p>
            <a:r>
              <a:rPr lang="en-US" altLang="ko-KR" dirty="0"/>
              <a:t>Emergency Switcher</a:t>
            </a:r>
            <a:endParaRPr lang="ko-KR" altLang="en-US" dirty="0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22"/>
          </p:nvPr>
        </p:nvSpPr>
        <p:spPr/>
        <p:txBody>
          <a:bodyPr/>
          <a:lstStyle/>
          <a:p>
            <a:r>
              <a:rPr lang="en-US" altLang="ko-KR" dirty="0"/>
              <a:t>ES4116</a:t>
            </a:r>
            <a:endParaRPr lang="ko-KR" altLang="en-US" dirty="0"/>
          </a:p>
        </p:txBody>
      </p:sp>
      <p:pic>
        <p:nvPicPr>
          <p:cNvPr id="1050" name="Picture 2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8640" y="1640632"/>
            <a:ext cx="3028950" cy="790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0264850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444</TotalTime>
  <Words>73</Words>
  <Application>Microsoft Office PowerPoint</Application>
  <PresentationFormat>A4 용지(210x297mm)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2" baseType="lpstr">
      <vt:lpstr>Office 테마</vt:lpstr>
      <vt:lpstr>PowerPoint 프레젠테이션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LEJ</dc:creator>
  <cp:lastModifiedBy>lgy</cp:lastModifiedBy>
  <cp:revision>52</cp:revision>
  <cp:lastPrinted>2022-10-26T06:22:19Z</cp:lastPrinted>
  <dcterms:created xsi:type="dcterms:W3CDTF">2022-10-26T04:41:33Z</dcterms:created>
  <dcterms:modified xsi:type="dcterms:W3CDTF">2023-05-23T05:25:44Z</dcterms:modified>
</cp:coreProperties>
</file>